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8" r:id="rId5"/>
    <p:sldId id="280" r:id="rId6"/>
    <p:sldId id="281" r:id="rId7"/>
    <p:sldId id="256" r:id="rId8"/>
    <p:sldId id="258" r:id="rId9"/>
    <p:sldId id="260" r:id="rId10"/>
    <p:sldId id="259" r:id="rId11"/>
    <p:sldId id="262" r:id="rId12"/>
    <p:sldId id="271" r:id="rId13"/>
    <p:sldId id="261" r:id="rId14"/>
    <p:sldId id="263" r:id="rId15"/>
    <p:sldId id="266" r:id="rId16"/>
    <p:sldId id="272" r:id="rId17"/>
    <p:sldId id="278" r:id="rId18"/>
    <p:sldId id="279" r:id="rId19"/>
    <p:sldId id="287" r:id="rId20"/>
    <p:sldId id="274" r:id="rId21"/>
    <p:sldId id="275" r:id="rId22"/>
    <p:sldId id="265" r:id="rId23"/>
    <p:sldId id="268" r:id="rId24"/>
    <p:sldId id="289" r:id="rId25"/>
    <p:sldId id="267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8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4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6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3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9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4400-44F1-41E3-A3E0-FD6ED3ACAA45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5B74-B48F-4651-BE21-5E201B7C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znachenie-slova.ru/%D0%BA%D0%BE%D1%80%D0%B7%D0%B8%D0%BD%D0%BD%D1%8B%D0%B9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5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Активные формы работы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 формированию финансовой </a:t>
            </a:r>
            <a:r>
              <a:rPr lang="ru-RU" b="1" dirty="0">
                <a:solidFill>
                  <a:srgbClr val="C00000"/>
                </a:solidFill>
              </a:rPr>
              <a:t>грамотности на </a:t>
            </a:r>
            <a:r>
              <a:rPr lang="ru-RU" b="1" dirty="0" smtClean="0">
                <a:solidFill>
                  <a:srgbClr val="C00000"/>
                </a:solidFill>
              </a:rPr>
              <a:t>уроках математики в 1 классе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830" y="3610707"/>
            <a:ext cx="6054969" cy="25662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</a:t>
            </a:r>
            <a:r>
              <a:rPr lang="ru-RU" dirty="0" smtClean="0"/>
              <a:t>читель начальных классов </a:t>
            </a:r>
          </a:p>
          <a:p>
            <a:pPr marL="0" indent="0" algn="ctr">
              <a:buNone/>
            </a:pPr>
            <a:r>
              <a:rPr lang="ru-RU" dirty="0" smtClean="0"/>
              <a:t>МАОУ СОШ №42 города Тюмени</a:t>
            </a:r>
          </a:p>
          <a:p>
            <a:pPr marL="0" indent="0" algn="ctr">
              <a:buNone/>
            </a:pPr>
            <a:r>
              <a:rPr lang="ru-RU" dirty="0" err="1" smtClean="0"/>
              <a:t>О.А.Сальманова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113282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 сколько монет больше заплатим за самую дорогую, чем за самую дешевую?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 smtClean="0"/>
              <a:t>    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ru-RU" sz="16000" dirty="0" smtClean="0"/>
          </a:p>
          <a:p>
            <a:pPr marL="0" indent="0" algn="ctr">
              <a:buNone/>
            </a:pPr>
            <a:r>
              <a:rPr lang="en-US" sz="16000" b="1" dirty="0" smtClean="0">
                <a:solidFill>
                  <a:srgbClr val="C00000"/>
                </a:solidFill>
              </a:rPr>
              <a:t>9 &gt; 6 </a:t>
            </a:r>
            <a:r>
              <a:rPr lang="ru-RU" sz="16000" b="1" dirty="0" smtClean="0">
                <a:solidFill>
                  <a:srgbClr val="C00000"/>
                </a:solidFill>
              </a:rPr>
              <a:t>на 3 монеты</a:t>
            </a:r>
            <a:endParaRPr lang="en-US" sz="16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0" dirty="0" smtClean="0"/>
              <a:t>За коляску заплатим на 3 монеты больше</a:t>
            </a:r>
          </a:p>
          <a:p>
            <a:pPr marL="0" indent="0">
              <a:buNone/>
            </a:pPr>
            <a:r>
              <a:rPr lang="ru-RU" sz="16000" dirty="0" smtClean="0"/>
              <a:t>За неваляшку заплатим на 3 монеты меньше</a:t>
            </a:r>
            <a:endParaRPr lang="en-US" sz="16000" dirty="0" smtClean="0"/>
          </a:p>
          <a:p>
            <a:pPr marL="0" indent="0">
              <a:buNone/>
            </a:pPr>
            <a:r>
              <a:rPr lang="en-US" sz="16000" dirty="0" smtClean="0"/>
              <a:t>   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1348740" y="21945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08860" y="21945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99460" y="2233534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29100" y="21945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73980" y="21945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34100" y="21945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86600" y="2194560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061960" y="2194560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037320" y="2194560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48740" y="3728561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63140" y="3728561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23260" y="3682841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91000" y="3672602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58740" y="3672602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6000" y="3672602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52600" y="3108960"/>
            <a:ext cx="0" cy="6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20340" y="3053001"/>
            <a:ext cx="0" cy="6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64280" y="3147934"/>
            <a:ext cx="0" cy="6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8680" y="3103721"/>
            <a:ext cx="0" cy="6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31180" y="3035141"/>
            <a:ext cx="0" cy="6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53200" y="3053001"/>
            <a:ext cx="0" cy="61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61" y="2194558"/>
            <a:ext cx="1325350" cy="13677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60" y="3500178"/>
            <a:ext cx="1009952" cy="13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Монеты - рубли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98063"/>
            <a:ext cx="8348116" cy="4578900"/>
          </a:xfrm>
        </p:spPr>
      </p:pic>
    </p:spTree>
    <p:extLst>
      <p:ext uri="{BB962C8B-B14F-4D97-AF65-F5344CB8AC3E}">
        <p14:creationId xmlns:p14="http://schemas.microsoft.com/office/powerpoint/2010/main" val="16414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328247"/>
            <a:ext cx="9144000" cy="10081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Разумный ЭКОНОМ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765055"/>
            <a:ext cx="7948245" cy="50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2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Где выгодно купить один и тот же товар?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200947"/>
            <a:ext cx="2583180" cy="2583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952397"/>
            <a:ext cx="2606040" cy="260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1027906"/>
            <a:ext cx="4892040" cy="2751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3952397"/>
            <a:ext cx="4892040" cy="2751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8240" y="2353470"/>
            <a:ext cx="299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8 рублей 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78240" y="5577840"/>
            <a:ext cx="2857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10 рублей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30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Сравнить цены в магазинах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" y="1690688"/>
            <a:ext cx="1595351" cy="15953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" y="4482259"/>
            <a:ext cx="1668780" cy="1668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0" y="1690688"/>
            <a:ext cx="1817762" cy="1817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98" y="4333277"/>
            <a:ext cx="1817762" cy="1817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03" y="2117212"/>
            <a:ext cx="1408661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53" y="4330290"/>
            <a:ext cx="1817762" cy="181776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stCxn id="6" idx="2"/>
          </p:cNvCxnSpPr>
          <p:nvPr/>
        </p:nvCxnSpPr>
        <p:spPr>
          <a:xfrm flipH="1">
            <a:off x="3794760" y="3508450"/>
            <a:ext cx="13531" cy="973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64" y="2175686"/>
            <a:ext cx="1332764" cy="1332764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5503810" y="3584347"/>
            <a:ext cx="14026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Сравнить цены в магазинах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" y="1690688"/>
            <a:ext cx="1595351" cy="15953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" y="4482259"/>
            <a:ext cx="1668780" cy="1668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0" y="1690688"/>
            <a:ext cx="1817762" cy="1817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03" y="2117212"/>
            <a:ext cx="1408661" cy="14086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64" y="2175686"/>
            <a:ext cx="1332764" cy="1332764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3474720" y="3703320"/>
            <a:ext cx="3429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24" y="4323938"/>
            <a:ext cx="17297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4" y="365125"/>
            <a:ext cx="1136351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 можно сэкономить при выборе тетради?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2" y="1690688"/>
            <a:ext cx="4526146" cy="45261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70" y="2300288"/>
            <a:ext cx="3481754" cy="3481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969" y="5782042"/>
            <a:ext cx="195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рублей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0879" y="5782042"/>
            <a:ext cx="211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 рубля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5628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784976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Распродажа - </a:t>
            </a:r>
            <a:r>
              <a:rPr lang="ru-RU" sz="3200" dirty="0">
                <a:solidFill>
                  <a:srgbClr val="C00000"/>
                </a:solidFill>
              </a:rPr>
              <a:t>популярный в торговой сфере способ скорейшего сбыта товаров по сниженным ценам вследствие тех или иных причин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91544" y="2780929"/>
            <a:ext cx="8219256" cy="33452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local-admin\Desktop\финансовая грамотность\распродаж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5" y="2016369"/>
            <a:ext cx="6761688" cy="46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96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Будем бережливыми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646" y="1922585"/>
            <a:ext cx="8968154" cy="420357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dirty="0"/>
              <a:t>К</a:t>
            </a:r>
            <a:r>
              <a:rPr lang="ru-RU" sz="3200" dirty="0" smtClean="0"/>
              <a:t>оммунальные </a:t>
            </a:r>
            <a:r>
              <a:rPr lang="ru-RU" sz="3200" dirty="0"/>
              <a:t>услуги </a:t>
            </a:r>
            <a:r>
              <a:rPr lang="ru-RU" sz="3200" dirty="0" smtClean="0"/>
              <a:t>за год подорожали 2 раза. В феврале они подорожали </a:t>
            </a:r>
            <a:r>
              <a:rPr lang="ru-RU" sz="3200" dirty="0"/>
              <a:t>на 7 руб., а </a:t>
            </a:r>
            <a:r>
              <a:rPr lang="ru-RU" sz="3200" dirty="0" smtClean="0"/>
              <a:t>в сентябре </a:t>
            </a:r>
            <a:r>
              <a:rPr lang="ru-RU" sz="3200" dirty="0"/>
              <a:t>ещё на </a:t>
            </a:r>
            <a:r>
              <a:rPr lang="ru-RU" sz="3200" dirty="0" smtClean="0"/>
              <a:t>3 рубля. </a:t>
            </a:r>
            <a:r>
              <a:rPr lang="ru-RU" sz="3200" dirty="0"/>
              <a:t>На сколько рублей </a:t>
            </a:r>
            <a:r>
              <a:rPr lang="ru-RU" sz="3200" dirty="0" smtClean="0"/>
              <a:t>подорожали коммунальные </a:t>
            </a:r>
            <a:r>
              <a:rPr lang="ru-RU" sz="3200" dirty="0"/>
              <a:t>услуги</a:t>
            </a:r>
            <a:r>
              <a:rPr lang="ru-RU" sz="3200" dirty="0" smtClean="0"/>
              <a:t>?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3074" name="Picture 2" descr="C:\Users\local-admin\Desktop\финансовая грамотность\жк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12" y="3472432"/>
            <a:ext cx="2885629" cy="28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0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Моделирование  условия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февраль              сентябрь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__________________________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? </a:t>
            </a:r>
            <a:r>
              <a:rPr lang="ru-RU" sz="4000" b="1" dirty="0" err="1" smtClean="0">
                <a:solidFill>
                  <a:srgbClr val="FF0000"/>
                </a:solidFill>
              </a:rPr>
              <a:t>руб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348" y="2567836"/>
            <a:ext cx="2630466" cy="124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2652" y="2567836"/>
            <a:ext cx="2505206" cy="12400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7 </a:t>
            </a:r>
            <a:r>
              <a:rPr lang="ru-RU" sz="4800" b="1" dirty="0" err="1" smtClean="0">
                <a:solidFill>
                  <a:schemeClr val="tx1"/>
                </a:solidFill>
              </a:rPr>
              <a:t>руб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63638" y="2498943"/>
            <a:ext cx="1703540" cy="12400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 </a:t>
            </a:r>
            <a:r>
              <a:rPr lang="ru-RU" sz="4800" b="1" dirty="0" err="1" smtClean="0">
                <a:solidFill>
                  <a:schemeClr val="tx1"/>
                </a:solidFill>
              </a:rPr>
              <a:t>руб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19" y="365125"/>
            <a:ext cx="1128595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Финансовая </a:t>
            </a:r>
            <a:r>
              <a:rPr lang="ru-RU" sz="2800" b="1" dirty="0" smtClean="0">
                <a:solidFill>
                  <a:srgbClr val="C00000"/>
                </a:solidFill>
              </a:rPr>
              <a:t>грамотность  </a:t>
            </a:r>
            <a:r>
              <a:rPr lang="ru-RU" sz="2800" dirty="0"/>
              <a:t>– </a:t>
            </a:r>
            <a:r>
              <a:rPr lang="ru-RU" sz="2800" b="1" dirty="0"/>
              <a:t>особое качество человека, которое формируется </a:t>
            </a:r>
            <a:r>
              <a:rPr lang="ru-RU" sz="2800" b="1" dirty="0" smtClean="0"/>
              <a:t>с раннего </a:t>
            </a:r>
            <a:r>
              <a:rPr lang="ru-RU" sz="2800" b="1" dirty="0"/>
              <a:t>возраста и показывает умение человека самостоятельно зарабатывать деньги и грамотно ими управлять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Рассказ</a:t>
            </a:r>
            <a:r>
              <a:rPr lang="ru-RU" dirty="0" smtClean="0"/>
              <a:t> «Свои </a:t>
            </a:r>
            <a:r>
              <a:rPr lang="ru-RU" dirty="0"/>
              <a:t>деньги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b="1" i="1" dirty="0" smtClean="0"/>
              <a:t>Вывод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Рассказ </a:t>
            </a:r>
            <a:r>
              <a:rPr lang="ru-RU" dirty="0"/>
              <a:t>учит ценить деньги и понимать, что достаются они тяжелым трудом, поэтому нельзя их тратить бездумно. В сюжете прочитывается и урок для родителей: не нужно баловать детей и поощрять в них лень, иначе из них вырастут потребители, которые и во взрослом возрасте будут жить за счет папы и мамы.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502" y="5253246"/>
            <a:ext cx="1332764" cy="133276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026" name="Picture 2" descr="C:\Users\local-admin\Desktop\финансовая грамотность\свои день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79" y="1766171"/>
            <a:ext cx="5851525" cy="4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8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в магазин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Разменяй-ка</a:t>
            </a:r>
          </a:p>
          <a:p>
            <a:pPr marL="0" indent="0">
              <a:buNone/>
            </a:pPr>
            <a:r>
              <a:rPr lang="ru-RU" dirty="0" smtClean="0"/>
              <a:t>Игрокам </a:t>
            </a:r>
            <a:r>
              <a:rPr lang="ru-RU" dirty="0"/>
              <a:t>выдают монетки – по 1, 2, 5, 10 рублей. Ведущий выкладывает на стол карточку с цифрой. Задача игроков - как можно быстрее разменять ее монетками.</a:t>
            </a:r>
          </a:p>
          <a:p>
            <a:endParaRPr lang="ru-RU" dirty="0"/>
          </a:p>
        </p:txBody>
      </p:sp>
      <p:pic>
        <p:nvPicPr>
          <p:cNvPr id="5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1050852"/>
            <a:ext cx="1896804" cy="1887961"/>
          </a:xfrm>
          <a:prstGeom prst="rect">
            <a:avLst/>
          </a:prstGeom>
          <a:noFill/>
        </p:spPr>
      </p:pic>
      <p:pic>
        <p:nvPicPr>
          <p:cNvPr id="6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4748" y="2938813"/>
            <a:ext cx="1515456" cy="1515456"/>
          </a:xfrm>
          <a:prstGeom prst="rect">
            <a:avLst/>
          </a:prstGeom>
          <a:noFill/>
        </p:spPr>
      </p:pic>
      <p:pic>
        <p:nvPicPr>
          <p:cNvPr id="7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66440" y="4713616"/>
            <a:ext cx="999198" cy="988778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1359030"/>
            <a:ext cx="1397923" cy="13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91944" y="227687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991544" y="548681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тебя есть 20 рублей. Ручка стоит 12 рублей.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сдачу тебе должны дать в магазине? 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монеты ты получишь?</a:t>
            </a:r>
          </a:p>
          <a:p>
            <a:pPr lvl="0"/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Напишите 3 варианта.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511825" y="3861048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</a:p>
        </p:txBody>
      </p:sp>
      <p:pic>
        <p:nvPicPr>
          <p:cNvPr id="51" name="Picture 2" descr="https://filtorg.ru/images/detailed/52/5-rub-1997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7888" y="2780929"/>
            <a:ext cx="927646" cy="923321"/>
          </a:xfrm>
          <a:prstGeom prst="rect">
            <a:avLst/>
          </a:prstGeom>
          <a:noFill/>
        </p:spPr>
      </p:pic>
      <p:pic>
        <p:nvPicPr>
          <p:cNvPr id="52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1" y="2924944"/>
            <a:ext cx="717159" cy="709680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4448201" y="3077344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</a:p>
        </p:txBody>
      </p:sp>
      <p:pic>
        <p:nvPicPr>
          <p:cNvPr id="54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9897" y="3789041"/>
            <a:ext cx="752401" cy="752401"/>
          </a:xfrm>
          <a:prstGeom prst="rect">
            <a:avLst/>
          </a:prstGeom>
          <a:noFill/>
        </p:spPr>
      </p:pic>
      <p:pic>
        <p:nvPicPr>
          <p:cNvPr id="55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51985" y="3789041"/>
            <a:ext cx="752401" cy="752401"/>
          </a:xfrm>
          <a:prstGeom prst="rect">
            <a:avLst/>
          </a:prstGeom>
          <a:noFill/>
        </p:spPr>
      </p:pic>
      <p:pic>
        <p:nvPicPr>
          <p:cNvPr id="56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44073" y="3789041"/>
            <a:ext cx="752401" cy="752401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4583833" y="4797152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</a:p>
        </p:txBody>
      </p:sp>
      <p:pic>
        <p:nvPicPr>
          <p:cNvPr id="58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7889" y="4653136"/>
            <a:ext cx="717159" cy="709680"/>
          </a:xfrm>
          <a:prstGeom prst="rect">
            <a:avLst/>
          </a:prstGeom>
          <a:noFill/>
        </p:spPr>
      </p:pic>
      <p:pic>
        <p:nvPicPr>
          <p:cNvPr id="59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20337" y="4725144"/>
            <a:ext cx="717159" cy="709680"/>
          </a:xfrm>
          <a:prstGeom prst="rect">
            <a:avLst/>
          </a:prstGeom>
          <a:noFill/>
        </p:spPr>
      </p:pic>
      <p:pic>
        <p:nvPicPr>
          <p:cNvPr id="60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28249" y="4725144"/>
            <a:ext cx="717159" cy="709680"/>
          </a:xfrm>
          <a:prstGeom prst="rect">
            <a:avLst/>
          </a:prstGeom>
          <a:noFill/>
        </p:spPr>
      </p:pic>
      <p:pic>
        <p:nvPicPr>
          <p:cNvPr id="61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36161" y="4725144"/>
            <a:ext cx="717159" cy="709680"/>
          </a:xfrm>
          <a:prstGeom prst="rect">
            <a:avLst/>
          </a:prstGeom>
          <a:noFill/>
        </p:spPr>
      </p:pic>
      <p:pic>
        <p:nvPicPr>
          <p:cNvPr id="62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4073" y="4725144"/>
            <a:ext cx="717159" cy="709680"/>
          </a:xfrm>
          <a:prstGeom prst="rect">
            <a:avLst/>
          </a:prstGeom>
          <a:noFill/>
        </p:spPr>
      </p:pic>
      <p:pic>
        <p:nvPicPr>
          <p:cNvPr id="63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9977" y="4653136"/>
            <a:ext cx="717159" cy="709680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655841" y="5661248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</a:p>
        </p:txBody>
      </p:sp>
      <p:pic>
        <p:nvPicPr>
          <p:cNvPr id="65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7889" y="5517233"/>
            <a:ext cx="752401" cy="752401"/>
          </a:xfrm>
          <a:prstGeom prst="rect">
            <a:avLst/>
          </a:prstGeom>
          <a:noFill/>
        </p:spPr>
      </p:pic>
      <p:pic>
        <p:nvPicPr>
          <p:cNvPr id="66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9977" y="5517233"/>
            <a:ext cx="752401" cy="752401"/>
          </a:xfrm>
          <a:prstGeom prst="rect">
            <a:avLst/>
          </a:prstGeom>
          <a:noFill/>
        </p:spPr>
      </p:pic>
      <p:pic>
        <p:nvPicPr>
          <p:cNvPr id="67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2065" y="5589240"/>
            <a:ext cx="717159" cy="709680"/>
          </a:xfrm>
          <a:prstGeom prst="rect">
            <a:avLst/>
          </a:prstGeom>
          <a:noFill/>
        </p:spPr>
      </p:pic>
      <p:pic>
        <p:nvPicPr>
          <p:cNvPr id="68" name="Picture 4" descr="http://inzoloto.ru/wp-content/uploads/2019/07/est-li-dorogie-rubli-sredi-monet-1997-god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4153" y="5589240"/>
            <a:ext cx="717159" cy="709680"/>
          </a:xfrm>
          <a:prstGeom prst="rect">
            <a:avLst/>
          </a:prstGeom>
          <a:noFill/>
        </p:spPr>
      </p:pic>
      <p:pic>
        <p:nvPicPr>
          <p:cNvPr id="26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8943" y="3767526"/>
            <a:ext cx="752401" cy="752401"/>
          </a:xfrm>
          <a:prstGeom prst="rect">
            <a:avLst/>
          </a:prstGeom>
          <a:noFill/>
        </p:spPr>
      </p:pic>
      <p:pic>
        <p:nvPicPr>
          <p:cNvPr id="27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1765" y="2911715"/>
            <a:ext cx="752401" cy="752401"/>
          </a:xfrm>
          <a:prstGeom prst="rect">
            <a:avLst/>
          </a:prstGeom>
          <a:noFill/>
        </p:spPr>
      </p:pic>
      <p:pic>
        <p:nvPicPr>
          <p:cNvPr id="28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60365" y="3767526"/>
            <a:ext cx="752401" cy="752401"/>
          </a:xfrm>
          <a:prstGeom prst="rect">
            <a:avLst/>
          </a:prstGeom>
          <a:noFill/>
        </p:spPr>
      </p:pic>
      <p:pic>
        <p:nvPicPr>
          <p:cNvPr id="29" name="Picture 6" descr="http://99-kopeek.ru/assets/images/russian_coins/2_ru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81312" y="5546520"/>
            <a:ext cx="752401" cy="7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2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7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Интеллектуальный баскетбол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«Забей мяч в корзину»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42900" y="1690688"/>
            <a:ext cx="5676900" cy="4915852"/>
          </a:xfrm>
        </p:spPr>
        <p:txBody>
          <a:bodyPr>
            <a:normAutofit/>
          </a:bodyPr>
          <a:lstStyle/>
          <a:p>
            <a:pPr fontAlgn="t"/>
            <a:r>
              <a:rPr lang="ru-RU" b="1" dirty="0"/>
              <a:t>Словарь Ожегова</a:t>
            </a:r>
          </a:p>
          <a:p>
            <a:pPr fontAlgn="t"/>
            <a:r>
              <a:rPr lang="ru-RU" b="1" dirty="0" smtClean="0"/>
              <a:t>Корзина,</a:t>
            </a:r>
            <a:r>
              <a:rPr lang="ru-RU" dirty="0"/>
              <a:t> ы, </a:t>
            </a:r>
            <a:r>
              <a:rPr lang="ru-RU" b="1" dirty="0" smtClean="0"/>
              <a:t>ж.</a:t>
            </a:r>
            <a:endParaRPr lang="ru-RU" dirty="0"/>
          </a:p>
          <a:p>
            <a:pPr fontAlgn="t"/>
            <a:r>
              <a:rPr lang="ru-RU" b="1" dirty="0"/>
              <a:t>1.</a:t>
            </a:r>
            <a:r>
              <a:rPr lang="ru-RU" dirty="0"/>
              <a:t> Плетёное изделие, служащее вместилищем для хранения вещей, для упаковки, переноски. </a:t>
            </a:r>
            <a:r>
              <a:rPr lang="ru-RU" b="1" dirty="0"/>
              <a:t>Ивовая к.</a:t>
            </a:r>
            <a:endParaRPr lang="ru-RU" dirty="0"/>
          </a:p>
          <a:p>
            <a:pPr fontAlgn="t"/>
            <a:r>
              <a:rPr lang="ru-RU" b="1" dirty="0"/>
              <a:t>2.</a:t>
            </a:r>
            <a:r>
              <a:rPr lang="ru-RU" dirty="0"/>
              <a:t> В баскетболе: укреплённый на щите обруч с сеткой, в к-</a:t>
            </a:r>
            <a:r>
              <a:rPr lang="ru-RU" dirty="0" err="1"/>
              <a:t>рую</a:t>
            </a:r>
            <a:r>
              <a:rPr lang="ru-RU" dirty="0"/>
              <a:t> забрасывается мяч.</a:t>
            </a:r>
          </a:p>
          <a:p>
            <a:pPr marL="0" indent="0" fontAlgn="t">
              <a:buNone/>
            </a:pPr>
            <a:r>
              <a:rPr lang="ru-RU" dirty="0"/>
              <a:t> </a:t>
            </a:r>
            <a:r>
              <a:rPr lang="ru-RU" b="1" dirty="0"/>
              <a:t>прил. </a:t>
            </a:r>
            <a:r>
              <a:rPr lang="ru-RU" b="1" dirty="0">
                <a:hlinkClick r:id="rId2"/>
              </a:rPr>
              <a:t>корзинный</a:t>
            </a:r>
            <a:r>
              <a:rPr lang="ru-RU" b="1" dirty="0"/>
              <a:t>,</a:t>
            </a:r>
            <a:r>
              <a:rPr lang="ru-RU" dirty="0"/>
              <a:t> </a:t>
            </a:r>
            <a:r>
              <a:rPr lang="ru-RU" dirty="0" err="1"/>
              <a:t>ая</a:t>
            </a:r>
            <a:r>
              <a:rPr lang="ru-RU" dirty="0"/>
              <a:t>, </a:t>
            </a:r>
            <a:r>
              <a:rPr lang="ru-RU" dirty="0" err="1"/>
              <a:t>ое</a:t>
            </a:r>
            <a:r>
              <a:rPr lang="ru-RU" dirty="0"/>
              <a:t> (к 1 знач.).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88" y="1690688"/>
            <a:ext cx="5272912" cy="4354956"/>
          </a:xfrm>
        </p:spPr>
      </p:pic>
    </p:spTree>
    <p:extLst>
      <p:ext uri="{BB962C8B-B14F-4D97-AF65-F5344CB8AC3E}">
        <p14:creationId xmlns:p14="http://schemas.microsoft.com/office/powerpoint/2010/main" val="3411998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«Забей мяч в корзину»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интеллектуальный баскетбол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тренировочная игра в группе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63" y="2133600"/>
            <a:ext cx="3249295" cy="3249295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32020" y="1825625"/>
            <a:ext cx="662178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Учитель читает задание. Ученики группой обсуждают решение задачи.</a:t>
            </a:r>
          </a:p>
          <a:p>
            <a:pPr marL="0" indent="0">
              <a:buNone/>
            </a:pPr>
            <a:r>
              <a:rPr lang="ru-RU" dirty="0" smtClean="0"/>
              <a:t>Учитель показывает правильный вариант ответа.</a:t>
            </a:r>
          </a:p>
          <a:p>
            <a:pPr marL="0" indent="0">
              <a:buNone/>
            </a:pPr>
            <a:r>
              <a:rPr lang="ru-RU" dirty="0" smtClean="0"/>
              <a:t>Ловким считается тот бросок, который был с правильным ответом</a:t>
            </a:r>
          </a:p>
          <a:p>
            <a:pPr marL="0" indent="0">
              <a:buNone/>
            </a:pPr>
            <a:r>
              <a:rPr lang="ru-RU" dirty="0" smtClean="0"/>
              <a:t>Побеждает та команда, у которой наибольшее число ловких бросков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07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752" y="365125"/>
            <a:ext cx="9788047" cy="6745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Организация работы в группе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ocal-admin\Desktop\финансовая грамотность\сингапурская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4816"/>
            <a:ext cx="7620000" cy="55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35879" y="3594970"/>
            <a:ext cx="107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  </a:t>
            </a:r>
            <a:r>
              <a:rPr lang="ru-RU" sz="5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0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Отслеживание знаний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«Крестики-нолики»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2" y="1690687"/>
            <a:ext cx="5174289" cy="409289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Ученики устно выполняют по очереди прочитанное учителем задание. После проверки (правильный ответ на экране) в игровое полотно они ставят или крестик (если ответ правильный) или нолик (если ответ неправильный)</a:t>
            </a:r>
          </a:p>
          <a:p>
            <a:pPr marL="0" indent="0" algn="ctr">
              <a:buNone/>
            </a:pPr>
            <a:r>
              <a:rPr lang="ru-RU" dirty="0" smtClean="0"/>
              <a:t>При проверке игровых табло воспитатель (учитель) определяет, в каких заданиях ребенок испытывает трудности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77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Рефлексия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>
                <a:solidFill>
                  <a:srgbClr val="C00000"/>
                </a:solidFill>
              </a:rPr>
              <a:t>Как правильно обращаться с деньгами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518190"/>
              </p:ext>
            </p:extLst>
          </p:nvPr>
        </p:nvGraphicFramePr>
        <p:xfrm>
          <a:off x="526093" y="1716067"/>
          <a:ext cx="10509337" cy="507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88"/>
                <a:gridCol w="8663140"/>
                <a:gridCol w="1234609"/>
              </a:tblGrid>
              <a:tr h="578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</a:t>
                      </a:r>
                      <a:r>
                        <a:rPr lang="ru-RU" sz="2000" dirty="0" err="1">
                          <a:effectLst/>
                        </a:rPr>
                        <a:t>пп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Совет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indent="10242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 или 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421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Будьте аккуратными в трате денег, старайтесь быть экономными.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+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282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Соизмеряйте свои « хочу» и «могу».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+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282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Тратьте деньги не задумываясь.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578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Заведите копилку и вносите в нее сдачу от своих покупок, так вы сможете накопить сбережения.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+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282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Пришли в магазин – покупайте всё, что хотите.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578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Старайтесь тратить деньги с умом.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Родители зарабатывают деньги свои трудом.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578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Когда вы идете за покупками, то старайтесь выбрать те товары, в которых  нуждаетесь.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+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282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Научитесь сравнивать цены и делать грамотный выбор.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+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742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экономьте на заботе о своих близких!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+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735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Рефлексия «Денежное дерево»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9578" y="2254684"/>
            <a:ext cx="6618962" cy="41602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Оцени свою деятельность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все трудности преодолены!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нужна была помощь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было очень сложно!</a:t>
            </a:r>
            <a:endParaRPr lang="ru-RU" dirty="0"/>
          </a:p>
        </p:txBody>
      </p:sp>
      <p:pic>
        <p:nvPicPr>
          <p:cNvPr id="2050" name="Picture 2" descr="C:\Users\local-admin\Desktop\финансовая грамотность\денежное дерев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5" y="2151148"/>
            <a:ext cx="3197613" cy="44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5"/>
          <p:cNvSpPr/>
          <p:nvPr/>
        </p:nvSpPr>
        <p:spPr>
          <a:xfrm>
            <a:off x="4572001" y="2741115"/>
            <a:ext cx="914400" cy="914400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Капля 8"/>
          <p:cNvSpPr/>
          <p:nvPr/>
        </p:nvSpPr>
        <p:spPr>
          <a:xfrm>
            <a:off x="4684735" y="3916471"/>
            <a:ext cx="914400" cy="914400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Капля 9"/>
          <p:cNvSpPr/>
          <p:nvPr/>
        </p:nvSpPr>
        <p:spPr>
          <a:xfrm>
            <a:off x="4778680" y="5169074"/>
            <a:ext cx="914400" cy="91440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26" name="Picture 2" descr="C:\Users\local-admin\Desktop\финансовая грамотность\папа карло и бурати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63" y="92883"/>
            <a:ext cx="2430049" cy="31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7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Мотивация – письмо от Буратино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97" y="1665962"/>
            <a:ext cx="7265096" cy="4511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/>
              <a:t>Здравствуйте</a:t>
            </a:r>
            <a:r>
              <a:rPr lang="ru-RU" sz="3200" b="1" i="1" dirty="0"/>
              <a:t>, </a:t>
            </a:r>
            <a:r>
              <a:rPr lang="ru-RU" sz="3200" b="1" i="1" dirty="0" smtClean="0"/>
              <a:t>ребята!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/>
              <a:t> 	Мне </a:t>
            </a:r>
            <a:r>
              <a:rPr lang="ru-RU" sz="3200" b="1" i="1" dirty="0"/>
              <a:t>очень нужна ваша помощь! На Поле чудес в «Стране Дураков» я закопал в землю пять золотых монет и ждал, когда из них вырастет дерево с кучей денег, чтобы купить куртку для папы Карло, но дерево не выросло. </a:t>
            </a:r>
            <a:endParaRPr lang="ru-RU" sz="32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/>
              <a:t>	Помогите </a:t>
            </a:r>
            <a:r>
              <a:rPr lang="ru-RU" sz="3200" b="1" i="1" dirty="0"/>
              <a:t>мне разобраться как «вырастить» деньги, ваш Буратино</a:t>
            </a:r>
            <a:r>
              <a:rPr lang="ru-RU" sz="3200" b="1" i="1" dirty="0" smtClean="0"/>
              <a:t>.</a:t>
            </a:r>
            <a:endParaRPr lang="ru-RU" sz="3200" b="1" dirty="0"/>
          </a:p>
        </p:txBody>
      </p:sp>
      <p:pic>
        <p:nvPicPr>
          <p:cNvPr id="5122" name="Picture 2" descr="C:\Users\local-admin\Desktop\финансовая грамотность\бурати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50" y="1637735"/>
            <a:ext cx="31637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5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Устный счет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>
                <a:solidFill>
                  <a:srgbClr val="C00000"/>
                </a:solidFill>
              </a:rPr>
              <a:t>С</a:t>
            </a:r>
            <a:r>
              <a:rPr lang="ru-RU" i="1" dirty="0" smtClean="0">
                <a:solidFill>
                  <a:srgbClr val="C00000"/>
                </a:solidFill>
              </a:rPr>
              <a:t>оставь пословицу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0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Каждое слово состоит из букв, каждая буква – результат арифметического действия или пропущенное число в выражении. Расставь полученные числа каждого слова в порядке их возрастания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 слово:                  2 слово:                        3 слово: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Г</a:t>
            </a:r>
            <a:r>
              <a:rPr lang="ru-RU" dirty="0" smtClean="0"/>
              <a:t>   8-3 =                   </a:t>
            </a:r>
            <a:r>
              <a:rPr lang="ru-RU" dirty="0" smtClean="0">
                <a:solidFill>
                  <a:srgbClr val="C00000"/>
                </a:solidFill>
              </a:rPr>
              <a:t>Я </a:t>
            </a:r>
            <a:r>
              <a:rPr lang="ru-RU" dirty="0" smtClean="0"/>
              <a:t>   9 - __ = 6              </a:t>
            </a:r>
            <a:r>
              <a:rPr lang="ru-RU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  __ - 2= 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  7+2=                   </a:t>
            </a:r>
            <a:r>
              <a:rPr lang="ru-RU" dirty="0" smtClean="0">
                <a:solidFill>
                  <a:srgbClr val="C00000"/>
                </a:solidFill>
              </a:rPr>
              <a:t>Б</a:t>
            </a:r>
            <a:r>
              <a:rPr lang="ru-RU" dirty="0" smtClean="0"/>
              <a:t>    10 - __ = 8            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  __ - 4= 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   6-4=                    </a:t>
            </a:r>
            <a:r>
              <a:rPr lang="ru-RU" dirty="0" smtClean="0">
                <a:solidFill>
                  <a:srgbClr val="C00000"/>
                </a:solidFill>
              </a:rPr>
              <a:t>Т</a:t>
            </a:r>
            <a:r>
              <a:rPr lang="ru-RU" dirty="0" smtClean="0"/>
              <a:t>    7-__= 3                 </a:t>
            </a:r>
            <a:r>
              <a:rPr lang="ru-RU" dirty="0" smtClean="0">
                <a:solidFill>
                  <a:srgbClr val="C00000"/>
                </a:solidFill>
              </a:rPr>
              <a:t>Ч</a:t>
            </a:r>
            <a:r>
              <a:rPr lang="ru-RU" dirty="0" smtClean="0"/>
              <a:t>  __ - 3 = 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Н</a:t>
            </a:r>
            <a:r>
              <a:rPr lang="ru-RU" dirty="0" smtClean="0"/>
              <a:t>  10-7=                  </a:t>
            </a:r>
            <a:r>
              <a:rPr lang="ru-RU" dirty="0" smtClean="0">
                <a:solidFill>
                  <a:srgbClr val="C00000"/>
                </a:solidFill>
              </a:rPr>
              <a:t>Ю</a:t>
            </a:r>
            <a:r>
              <a:rPr lang="ru-RU" dirty="0" smtClean="0"/>
              <a:t>   8- __ =7                 </a:t>
            </a:r>
            <a:r>
              <a:rPr lang="ru-RU" dirty="0" smtClean="0">
                <a:solidFill>
                  <a:srgbClr val="C00000"/>
                </a:solidFill>
              </a:rPr>
              <a:t>Т</a:t>
            </a:r>
            <a:r>
              <a:rPr lang="ru-RU" dirty="0" smtClean="0"/>
              <a:t> __ - 5 = 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Д</a:t>
            </a:r>
            <a:r>
              <a:rPr lang="ru-RU" dirty="0" smtClean="0"/>
              <a:t>   6-5=                   </a:t>
            </a:r>
            <a:r>
              <a:rPr lang="ru-RU" dirty="0" smtClean="0">
                <a:solidFill>
                  <a:srgbClr val="C00000"/>
                </a:solidFill>
              </a:rPr>
              <a:t>Л</a:t>
            </a:r>
            <a:r>
              <a:rPr lang="ru-RU" dirty="0" smtClean="0"/>
              <a:t>    5-___=5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Ь</a:t>
            </a:r>
            <a:r>
              <a:rPr lang="ru-RU" dirty="0" smtClean="0"/>
              <a:t>    0+4=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417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" y="0"/>
            <a:ext cx="110255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4338" y="2414953"/>
            <a:ext cx="8745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ДЕНЬГИ ЛЮБЯТ СЧЕТ </a:t>
            </a:r>
          </a:p>
          <a:p>
            <a:pPr algn="ctr"/>
            <a:r>
              <a:rPr lang="ru-RU" sz="2400" b="1" dirty="0" smtClean="0"/>
              <a:t>известная поговорка, которая в общем смысле означает, что нужно вести тщательный учет доходов и расходов, контролировать свои траты, разумно экономить, а в отношении наличных денег – обязательно пересчитывать </a:t>
            </a:r>
            <a:r>
              <a:rPr lang="ru-RU" sz="2400" b="1" dirty="0"/>
              <a:t>банкноты при их получении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7974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Моделирование задания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66" y="1687882"/>
            <a:ext cx="5218134" cy="4489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Моделирование </a:t>
            </a:r>
            <a:r>
              <a:rPr lang="ru-RU" dirty="0"/>
              <a:t>условия задачи понимается как умение переходит от текста (словесная модель задачи) к представлению описанной ситуации (мысленная модель) и от нее к записи с помощью математических символов (знаково-символическая модель).</a:t>
            </a:r>
          </a:p>
          <a:p>
            <a:pPr marL="0" indent="0">
              <a:buNone/>
            </a:pPr>
            <a:r>
              <a:rPr lang="ru-RU" dirty="0"/>
              <a:t>Модель помогает понять и осмыслить содержание задачи, поиску решения.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3074" name="Picture 2" descr="C:\Users\local-admin\Desktop\финансовая грамотность\1 рубль -100 копе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58" y="1687882"/>
            <a:ext cx="5675682" cy="42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5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1467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4" y="198687"/>
            <a:ext cx="3259335" cy="3363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63" y="158347"/>
            <a:ext cx="4290373" cy="3487461"/>
          </a:xfrm>
          <a:prstGeom prst="rect">
            <a:avLst/>
          </a:prstGeom>
        </p:spPr>
      </p:pic>
      <p:pic>
        <p:nvPicPr>
          <p:cNvPr id="1026" name="Picture 2" descr="https://catherineasquithgallery.com/uploads/posts/2021-03/1614552523_37-p-detskie-kartinki-na-belom-fone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13" y="2754923"/>
            <a:ext cx="3602893" cy="42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7" y="2724853"/>
            <a:ext cx="2530404" cy="3435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0108" y="2537460"/>
            <a:ext cx="239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9 монет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9599" y="1877319"/>
            <a:ext cx="382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       7 монет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77840" y="5829300"/>
            <a:ext cx="230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 монет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84080" y="5829300"/>
            <a:ext cx="240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 монет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00099" y="99095"/>
            <a:ext cx="5798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Найди  игрушки, одинаковые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по цене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Одинаковые или равные по цене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7 = 7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4874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0886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6898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2910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8160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1360" y="21945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48740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63140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55645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83380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66360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96000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71360" y="3855720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4" idx="4"/>
            <a:endCxn id="12" idx="0"/>
          </p:cNvCxnSpPr>
          <p:nvPr/>
        </p:nvCxnSpPr>
        <p:spPr>
          <a:xfrm>
            <a:off x="180594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3558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7284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3296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63880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5320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28560" y="3108960"/>
            <a:ext cx="0" cy="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50" y="1704787"/>
            <a:ext cx="2054268" cy="1669827"/>
          </a:xfrm>
          <a:prstGeom prst="rect">
            <a:avLst/>
          </a:prstGeom>
        </p:spPr>
      </p:pic>
      <p:pic>
        <p:nvPicPr>
          <p:cNvPr id="30" name="Picture 2" descr="https://catherineasquithgallery.com/uploads/posts/2021-03/1614552523_37-p-detskie-kartinki-na-belom-fone-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61" y="3818141"/>
            <a:ext cx="1801447" cy="21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1467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4" y="198687"/>
            <a:ext cx="3259335" cy="3363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63" y="158347"/>
            <a:ext cx="4290373" cy="3487461"/>
          </a:xfrm>
          <a:prstGeom prst="rect">
            <a:avLst/>
          </a:prstGeom>
        </p:spPr>
      </p:pic>
      <p:pic>
        <p:nvPicPr>
          <p:cNvPr id="1026" name="Picture 2" descr="https://catherineasquithgallery.com/uploads/posts/2021-03/1614552523_37-p-detskie-kartinki-na-belom-fone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13" y="2754923"/>
            <a:ext cx="3602893" cy="42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7" y="2724853"/>
            <a:ext cx="2530404" cy="3435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0108" y="2537460"/>
            <a:ext cx="239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9 монет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9599" y="1877319"/>
            <a:ext cx="382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       7 монет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77840" y="5829300"/>
            <a:ext cx="230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 монет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84080" y="5829300"/>
            <a:ext cx="240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 монет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00099" y="99095"/>
            <a:ext cx="5798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Найди  игрушки, одинаковые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по цене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767</Words>
  <Application>Microsoft Office PowerPoint</Application>
  <PresentationFormat>Произвольный</PresentationFormat>
  <Paragraphs>153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Активные формы работы  по формированию финансовой грамотности на уроках математики в 1 классе</vt:lpstr>
      <vt:lpstr>Финансовая грамотность  – особое качество человека, которое формируется с раннего возраста и показывает умение человека самостоятельно зарабатывать деньги и грамотно ими управлять</vt:lpstr>
      <vt:lpstr>Мотивация – письмо от Буратино</vt:lpstr>
      <vt:lpstr>Устный счет Составь пословицу</vt:lpstr>
      <vt:lpstr>Презентация PowerPoint</vt:lpstr>
      <vt:lpstr>Моделирование задания</vt:lpstr>
      <vt:lpstr>Презентация PowerPoint</vt:lpstr>
      <vt:lpstr>Одинаковые или равные по цене 7 = 7</vt:lpstr>
      <vt:lpstr>Презентация PowerPoint</vt:lpstr>
      <vt:lpstr>На сколько монет больше заплатим за самую дорогую, чем за самую дешевую?</vt:lpstr>
      <vt:lpstr>Монеты - рубли</vt:lpstr>
      <vt:lpstr>Разумный ЭКОНОМ</vt:lpstr>
      <vt:lpstr>Где выгодно купить один и тот же товар? </vt:lpstr>
      <vt:lpstr>Сравнить цены в магазинах</vt:lpstr>
      <vt:lpstr>Сравнить цены в магазинах</vt:lpstr>
      <vt:lpstr>Как можно сэкономить при выборе тетради?</vt:lpstr>
      <vt:lpstr> Распродажа - популярный в торговой сфере способ скорейшего сбыта товаров по сниженным ценам вследствие тех или иных причин </vt:lpstr>
      <vt:lpstr>Будем бережливыми</vt:lpstr>
      <vt:lpstr>Моделирование  условия задачи</vt:lpstr>
      <vt:lpstr>Игра в магазин </vt:lpstr>
      <vt:lpstr>Презентация PowerPoint</vt:lpstr>
      <vt:lpstr> Интеллектуальный баскетбол «Забей мяч в корзину»</vt:lpstr>
      <vt:lpstr>«Забей мяч в корзину» интеллектуальный баскетбол –  тренировочная игра в группе</vt:lpstr>
      <vt:lpstr>Организация работы в группе</vt:lpstr>
      <vt:lpstr>Отслеживание знаний  «Крестики-нолики»</vt:lpstr>
      <vt:lpstr>Рефлексия  «Как правильно обращаться с деньгами»</vt:lpstr>
      <vt:lpstr>Рефлексия «Денежное дерево»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Анатольевна Сальманова</dc:creator>
  <cp:lastModifiedBy>local-admin</cp:lastModifiedBy>
  <cp:revision>208</cp:revision>
  <dcterms:created xsi:type="dcterms:W3CDTF">2022-10-26T10:29:12Z</dcterms:created>
  <dcterms:modified xsi:type="dcterms:W3CDTF">2022-10-30T08:47:33Z</dcterms:modified>
</cp:coreProperties>
</file>